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73" r:id="rId4"/>
    <p:sldId id="290" r:id="rId5"/>
    <p:sldId id="259" r:id="rId6"/>
    <p:sldId id="260" r:id="rId7"/>
    <p:sldId id="261" r:id="rId8"/>
    <p:sldId id="262" r:id="rId9"/>
    <p:sldId id="263" r:id="rId10"/>
    <p:sldId id="284" r:id="rId11"/>
    <p:sldId id="295" r:id="rId12"/>
    <p:sldId id="264" r:id="rId13"/>
    <p:sldId id="265" r:id="rId14"/>
    <p:sldId id="266" r:id="rId15"/>
    <p:sldId id="267" r:id="rId16"/>
    <p:sldId id="285" r:id="rId17"/>
    <p:sldId id="268" r:id="rId18"/>
    <p:sldId id="293" r:id="rId19"/>
    <p:sldId id="294" r:id="rId20"/>
    <p:sldId id="269" r:id="rId21"/>
    <p:sldId id="270" r:id="rId22"/>
    <p:sldId id="291" r:id="rId23"/>
    <p:sldId id="292" r:id="rId24"/>
    <p:sldId id="286" r:id="rId25"/>
    <p:sldId id="271" r:id="rId26"/>
    <p:sldId id="280" r:id="rId27"/>
    <p:sldId id="289" r:id="rId28"/>
    <p:sldId id="272" r:id="rId29"/>
    <p:sldId id="287" r:id="rId30"/>
    <p:sldId id="288" r:id="rId31"/>
    <p:sldId id="281" r:id="rId32"/>
    <p:sldId id="282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 autoAdjust="0"/>
  </p:normalViewPr>
  <p:slideViewPr>
    <p:cSldViewPr snapToGrid="0">
      <p:cViewPr varScale="1">
        <p:scale>
          <a:sx n="57" d="100"/>
          <a:sy n="57" d="100"/>
        </p:scale>
        <p:origin x="102" y="876"/>
      </p:cViewPr>
      <p:guideLst/>
    </p:cSldViewPr>
  </p:slideViewPr>
  <p:outlineViewPr>
    <p:cViewPr>
      <p:scale>
        <a:sx n="33" d="100"/>
        <a:sy n="33" d="100"/>
      </p:scale>
      <p:origin x="0" y="-1248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8/15/2019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8/15/2019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8/15/2019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7577" y="1030310"/>
            <a:ext cx="9016426" cy="3020526"/>
          </a:xfrm>
        </p:spPr>
        <p:txBody>
          <a:bodyPr/>
          <a:lstStyle/>
          <a:p>
            <a:pPr algn="ctr"/>
            <a:r>
              <a:rPr lang="en-US" sz="8800" dirty="0" smtClean="0"/>
              <a:t>Creating Accessible  PDFs</a:t>
            </a:r>
            <a:endParaRPr lang="en-US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4000" smtClean="0"/>
              <a:t>Sylvia Sotomayor</a:t>
            </a:r>
          </a:p>
          <a:p>
            <a:r>
              <a:rPr lang="en-US" sz="4000" smtClean="0"/>
              <a:t>Juli Maikai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8006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/>
              <a:t>Working with </a:t>
            </a:r>
            <a:r>
              <a:rPr lang="en-US" sz="6600" b="1" smtClean="0"/>
              <a:t>Word 2</a:t>
            </a:r>
            <a:endParaRPr lang="en-US" sz="6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1497011"/>
          </a:xfrm>
        </p:spPr>
        <p:txBody>
          <a:bodyPr>
            <a:normAutofit/>
          </a:bodyPr>
          <a:lstStyle/>
          <a:p>
            <a:r>
              <a:rPr lang="en-US" sz="4000"/>
              <a:t>Use the show hidden characters </a:t>
            </a:r>
            <a:r>
              <a:rPr lang="en-US" sz="4000" smtClean="0"/>
              <a:t>button</a:t>
            </a:r>
            <a:endParaRPr lang="en-US" sz="4000"/>
          </a:p>
        </p:txBody>
      </p:sp>
      <p:pic>
        <p:nvPicPr>
          <p:cNvPr id="4" name="Content Placeholder 3" descr="screensho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40" y="3812867"/>
            <a:ext cx="10607040" cy="214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993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51775"/>
          </a:xfrm>
        </p:spPr>
        <p:txBody>
          <a:bodyPr>
            <a:normAutofit fontScale="90000"/>
          </a:bodyPr>
          <a:lstStyle/>
          <a:p>
            <a:r>
              <a:rPr lang="en-US" sz="6600" dirty="0" smtClean="0"/>
              <a:t>In General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61375"/>
            <a:ext cx="9486574" cy="4329991"/>
          </a:xfrm>
        </p:spPr>
        <p:txBody>
          <a:bodyPr>
            <a:noAutofit/>
          </a:bodyPr>
          <a:lstStyle/>
          <a:p>
            <a:r>
              <a:rPr lang="en-US" sz="3600" dirty="0" smtClean="0"/>
              <a:t>Minimal formatting – don’t make it more complicated than it needs to be.</a:t>
            </a:r>
            <a:endParaRPr lang="en-US" sz="3600" dirty="0" smtClean="0"/>
          </a:p>
          <a:p>
            <a:r>
              <a:rPr lang="en-US" sz="3600" dirty="0"/>
              <a:t>Underline links</a:t>
            </a:r>
            <a:r>
              <a:rPr lang="en-US" sz="3600" dirty="0" smtClean="0"/>
              <a:t>! </a:t>
            </a:r>
            <a:r>
              <a:rPr lang="en-US" sz="3600" dirty="0" smtClean="0"/>
              <a:t>Do </a:t>
            </a:r>
            <a:r>
              <a:rPr lang="en-US" sz="3600" dirty="0" smtClean="0"/>
              <a:t>not </a:t>
            </a:r>
            <a:r>
              <a:rPr lang="en-US" sz="3600" dirty="0" smtClean="0"/>
              <a:t>underline anything that isn’t a link. </a:t>
            </a:r>
          </a:p>
          <a:p>
            <a:r>
              <a:rPr lang="en-US" sz="3600" dirty="0" smtClean="0"/>
              <a:t>Do not use all caps.</a:t>
            </a:r>
          </a:p>
          <a:p>
            <a:r>
              <a:rPr lang="en-US" sz="3600" dirty="0" smtClean="0"/>
              <a:t>Be clear.</a:t>
            </a:r>
          </a:p>
          <a:p>
            <a:r>
              <a:rPr lang="en-US" sz="3600" dirty="0" smtClean="0"/>
              <a:t>Use consistent vocabulary.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346343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882" y="609600"/>
            <a:ext cx="9401576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700" b="1" dirty="0" smtClean="0"/>
              <a:t>Follow Four </a:t>
            </a:r>
            <a:r>
              <a:rPr lang="en-US" sz="6700" b="1" dirty="0"/>
              <a:t>Simple Steps</a:t>
            </a:r>
            <a:r>
              <a:rPr lang="en-US" sz="6700" b="1" dirty="0" smtClean="0"/>
              <a:t>:</a:t>
            </a:r>
            <a:br>
              <a:rPr lang="en-US" sz="6700" b="1" dirty="0" smtClean="0"/>
            </a:b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034863"/>
            <a:ext cx="8596668" cy="4314422"/>
          </a:xfrm>
        </p:spPr>
        <p:txBody>
          <a:bodyPr/>
          <a:lstStyle/>
          <a:p>
            <a:r>
              <a:rPr lang="en-US" sz="4800" b="1" dirty="0" smtClean="0"/>
              <a:t>L.I.S.T.</a:t>
            </a:r>
          </a:p>
          <a:p>
            <a:pPr lvl="1"/>
            <a:r>
              <a:rPr lang="en-US" sz="4600" b="1" dirty="0" smtClean="0"/>
              <a:t>L</a:t>
            </a:r>
            <a:r>
              <a:rPr lang="en-US" sz="4200" dirty="0" smtClean="0"/>
              <a:t>inks</a:t>
            </a:r>
          </a:p>
          <a:p>
            <a:pPr lvl="1"/>
            <a:r>
              <a:rPr lang="en-US" sz="4600" b="1" dirty="0" smtClean="0"/>
              <a:t>I</a:t>
            </a:r>
            <a:r>
              <a:rPr lang="en-US" sz="4200" dirty="0" smtClean="0"/>
              <a:t>mages</a:t>
            </a:r>
          </a:p>
          <a:p>
            <a:pPr lvl="1"/>
            <a:r>
              <a:rPr lang="en-US" sz="4600" b="1" dirty="0" smtClean="0"/>
              <a:t>S</a:t>
            </a:r>
            <a:r>
              <a:rPr lang="en-US" sz="4200" dirty="0" smtClean="0"/>
              <a:t>tyles</a:t>
            </a:r>
          </a:p>
          <a:p>
            <a:pPr lvl="1"/>
            <a:r>
              <a:rPr lang="en-US" sz="4600" b="1" dirty="0" smtClean="0"/>
              <a:t>T</a:t>
            </a:r>
            <a:r>
              <a:rPr lang="en-US" sz="4200" dirty="0" smtClean="0"/>
              <a:t>ables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47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Links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214453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sz="5200" dirty="0"/>
              <a:t>name links logically</a:t>
            </a:r>
          </a:p>
          <a:p>
            <a:pPr lvl="1"/>
            <a:r>
              <a:rPr lang="en-US" sz="4200" dirty="0"/>
              <a:t>not "click here", not "for more information", not the </a:t>
            </a:r>
            <a:r>
              <a:rPr lang="en-US" sz="4200" dirty="0" err="1"/>
              <a:t>url</a:t>
            </a:r>
            <a:endParaRPr lang="en-US" sz="4200" dirty="0"/>
          </a:p>
          <a:p>
            <a:pPr lvl="1"/>
            <a:r>
              <a:rPr lang="en-US" sz="4200" dirty="0"/>
              <a:t>tell people where the link goes or what is at the other end of the link</a:t>
            </a:r>
          </a:p>
          <a:p>
            <a:pPr lvl="1"/>
            <a:r>
              <a:rPr lang="en-US" sz="4200" dirty="0"/>
              <a:t>link text should be what you get if you click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62731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03538"/>
            <a:ext cx="8596668" cy="1103290"/>
          </a:xfrm>
        </p:spPr>
        <p:txBody>
          <a:bodyPr>
            <a:normAutofit/>
          </a:bodyPr>
          <a:lstStyle/>
          <a:p>
            <a:r>
              <a:rPr lang="en-US" sz="6600" dirty="0" smtClean="0"/>
              <a:t>Images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12890"/>
            <a:ext cx="8596668" cy="4726547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sz="4600" dirty="0"/>
              <a:t>add alt text to images </a:t>
            </a:r>
            <a:endParaRPr lang="en-US" sz="4600" dirty="0" smtClean="0"/>
          </a:p>
          <a:p>
            <a:pPr lvl="1"/>
            <a:r>
              <a:rPr lang="en-US" sz="3700" dirty="0" smtClean="0"/>
              <a:t>alt text should be as brief as possible, often 3 words or fewer</a:t>
            </a:r>
          </a:p>
          <a:p>
            <a:pPr lvl="1"/>
            <a:r>
              <a:rPr lang="en-US" sz="3700" dirty="0" smtClean="0"/>
              <a:t>borders </a:t>
            </a:r>
            <a:r>
              <a:rPr lang="en-US" sz="3700" dirty="0"/>
              <a:t>and other graphic decoration also need an alt text</a:t>
            </a:r>
          </a:p>
          <a:p>
            <a:pPr lvl="1"/>
            <a:r>
              <a:rPr lang="en-US" sz="3700" dirty="0"/>
              <a:t>ask, why is the image here? Does it convey information?</a:t>
            </a:r>
          </a:p>
          <a:p>
            <a:pPr lvl="1"/>
            <a:r>
              <a:rPr lang="en-US" sz="3700" dirty="0"/>
              <a:t>If conveying information, include that information in the text as well</a:t>
            </a:r>
          </a:p>
          <a:p>
            <a:pPr lvl="1"/>
            <a:r>
              <a:rPr lang="en-US" sz="3700" dirty="0"/>
              <a:t>consider the intent of the image and the intended audience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99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Alt Text Guidelines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457520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US" sz="4400" dirty="0"/>
              <a:t>be objective</a:t>
            </a:r>
          </a:p>
          <a:p>
            <a:pPr lvl="1"/>
            <a:r>
              <a:rPr lang="en-US" sz="4400" dirty="0"/>
              <a:t>be brief</a:t>
            </a:r>
          </a:p>
          <a:p>
            <a:pPr lvl="1"/>
            <a:r>
              <a:rPr lang="en-US" sz="4400" dirty="0"/>
              <a:t>be descriptive</a:t>
            </a:r>
          </a:p>
          <a:p>
            <a:pPr lvl="1"/>
            <a:r>
              <a:rPr lang="en-US" sz="4400" dirty="0"/>
              <a:t>be logical</a:t>
            </a:r>
          </a:p>
          <a:p>
            <a:pPr lvl="1"/>
            <a:r>
              <a:rPr lang="en-US" sz="4400" dirty="0"/>
              <a:t>be accurate</a:t>
            </a:r>
          </a:p>
          <a:p>
            <a:pPr lvl="1"/>
            <a:r>
              <a:rPr lang="en-US" sz="4400" dirty="0"/>
              <a:t>use the same vocabulary as in the text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67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103290"/>
          </a:xfrm>
        </p:spPr>
        <p:txBody>
          <a:bodyPr>
            <a:normAutofit fontScale="90000"/>
          </a:bodyPr>
          <a:lstStyle/>
          <a:p>
            <a:r>
              <a:rPr lang="en-US" sz="6600" dirty="0"/>
              <a:t>C</a:t>
            </a:r>
            <a:r>
              <a:rPr lang="en-US" sz="6600" dirty="0" smtClean="0"/>
              <a:t>reate </a:t>
            </a:r>
            <a:r>
              <a:rPr lang="en-US" sz="6600" dirty="0"/>
              <a:t>A</a:t>
            </a:r>
            <a:r>
              <a:rPr lang="en-US" sz="6600" dirty="0" smtClean="0"/>
              <a:t>lt </a:t>
            </a:r>
            <a:r>
              <a:rPr lang="en-US" sz="6600" dirty="0"/>
              <a:t>T</a:t>
            </a:r>
            <a:r>
              <a:rPr lang="en-US" sz="6600" dirty="0" smtClean="0"/>
              <a:t>ext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99138"/>
            <a:ext cx="8596668" cy="1676400"/>
          </a:xfrm>
        </p:spPr>
        <p:txBody>
          <a:bodyPr>
            <a:normAutofit/>
          </a:bodyPr>
          <a:lstStyle/>
          <a:p>
            <a:pPr lvl="1"/>
            <a:r>
              <a:rPr lang="en-US" sz="4400" smtClean="0"/>
              <a:t>right </a:t>
            </a:r>
            <a:r>
              <a:rPr lang="en-US" sz="4400" dirty="0"/>
              <a:t>click</a:t>
            </a:r>
          </a:p>
          <a:p>
            <a:pPr lvl="1"/>
            <a:r>
              <a:rPr lang="en-US" sz="4400" dirty="0"/>
              <a:t>format picture</a:t>
            </a:r>
          </a:p>
          <a:p>
            <a:pPr marL="0" indent="0">
              <a:buNone/>
            </a:pPr>
            <a:endParaRPr lang="en-US" sz="4400" dirty="0"/>
          </a:p>
        </p:txBody>
      </p:sp>
      <p:pic>
        <p:nvPicPr>
          <p:cNvPr id="5" name="Picture 4" descr="screensho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885" y="1559170"/>
            <a:ext cx="64262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2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103290"/>
          </a:xfrm>
        </p:spPr>
        <p:txBody>
          <a:bodyPr>
            <a:normAutofit fontScale="90000"/>
          </a:bodyPr>
          <a:lstStyle/>
          <a:p>
            <a:r>
              <a:rPr lang="en-US" sz="6600" dirty="0"/>
              <a:t>C</a:t>
            </a:r>
            <a:r>
              <a:rPr lang="en-US" sz="6600" dirty="0" smtClean="0"/>
              <a:t>reate </a:t>
            </a:r>
            <a:r>
              <a:rPr lang="en-US" sz="6600"/>
              <a:t>A</a:t>
            </a:r>
            <a:r>
              <a:rPr lang="en-US" sz="6600" smtClean="0"/>
              <a:t>lt Text 2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93195"/>
            <a:ext cx="8596668" cy="2420897"/>
          </a:xfrm>
        </p:spPr>
        <p:txBody>
          <a:bodyPr>
            <a:normAutofit/>
          </a:bodyPr>
          <a:lstStyle/>
          <a:p>
            <a:pPr lvl="1"/>
            <a:r>
              <a:rPr lang="en-US" sz="4400" dirty="0" smtClean="0"/>
              <a:t>alt </a:t>
            </a:r>
            <a:r>
              <a:rPr lang="en-US" sz="4400" dirty="0"/>
              <a:t>text</a:t>
            </a:r>
          </a:p>
          <a:p>
            <a:pPr lvl="1"/>
            <a:r>
              <a:rPr lang="en-US" sz="4400" dirty="0"/>
              <a:t>enter alt text into "description", ignore "title"</a:t>
            </a:r>
          </a:p>
          <a:p>
            <a:endParaRPr lang="en-US" sz="4400" dirty="0"/>
          </a:p>
        </p:txBody>
      </p:sp>
      <p:pic>
        <p:nvPicPr>
          <p:cNvPr id="4" name="Picture 3" descr="screensho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642" y="4138248"/>
            <a:ext cx="8503920" cy="506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58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Charts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Charts are images! </a:t>
            </a:r>
          </a:p>
          <a:p>
            <a:pPr lvl="1"/>
            <a:r>
              <a:rPr lang="en-US" sz="3200" dirty="0" smtClean="0"/>
              <a:t>They need alt text.</a:t>
            </a:r>
          </a:p>
          <a:p>
            <a:pPr lvl="1"/>
            <a:r>
              <a:rPr lang="en-US" sz="3200" dirty="0" smtClean="0"/>
              <a:t>Easiest is to keep a table of data with the chart.</a:t>
            </a:r>
          </a:p>
          <a:p>
            <a:pPr lvl="1"/>
            <a:r>
              <a:rPr lang="en-US" sz="3200" dirty="0" smtClean="0"/>
              <a:t>Then the alt text for the chart can be “chart for data in table”</a:t>
            </a:r>
          </a:p>
          <a:p>
            <a:pPr lvl="1"/>
            <a:endParaRPr lang="en-US" sz="3800" dirty="0"/>
          </a:p>
          <a:p>
            <a:endParaRPr lang="en-US" dirty="0"/>
          </a:p>
          <a:p>
            <a:pPr marL="571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3439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Lines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Lines are images! </a:t>
            </a:r>
          </a:p>
          <a:p>
            <a:pPr lvl="1"/>
            <a:r>
              <a:rPr lang="en-US" sz="3200" dirty="0" smtClean="0"/>
              <a:t>Every </a:t>
            </a:r>
            <a:r>
              <a:rPr lang="en-US" sz="3200" dirty="0"/>
              <a:t>single line is a separate image.</a:t>
            </a:r>
          </a:p>
          <a:p>
            <a:pPr lvl="1"/>
            <a:r>
              <a:rPr lang="en-US" sz="3200" dirty="0"/>
              <a:t>A square is four lines.</a:t>
            </a:r>
          </a:p>
          <a:p>
            <a:pPr lvl="1"/>
            <a:r>
              <a:rPr lang="en-US" sz="3200" dirty="0"/>
              <a:t>Do not use, or use very sparingly.</a:t>
            </a:r>
          </a:p>
          <a:p>
            <a:pPr lvl="1"/>
            <a:r>
              <a:rPr lang="en-US" sz="3200" dirty="0"/>
              <a:t>Create complex drawings separately as a single image.</a:t>
            </a:r>
          </a:p>
          <a:p>
            <a:pPr lvl="1"/>
            <a:endParaRPr lang="en-US" sz="3800" dirty="0"/>
          </a:p>
          <a:p>
            <a:endParaRPr lang="en-US" dirty="0"/>
          </a:p>
          <a:p>
            <a:pPr marL="571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255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599"/>
            <a:ext cx="9973495" cy="1283595"/>
          </a:xfrm>
        </p:spPr>
        <p:txBody>
          <a:bodyPr>
            <a:noAutofit/>
          </a:bodyPr>
          <a:lstStyle/>
          <a:p>
            <a:r>
              <a:rPr lang="en-US" sz="5000" dirty="0" smtClean="0"/>
              <a:t>What </a:t>
            </a:r>
            <a:r>
              <a:rPr lang="en-US" sz="5000" dirty="0"/>
              <a:t>do we mean by accessible?</a:t>
            </a:r>
            <a:br>
              <a:rPr lang="en-US" sz="5000" dirty="0"/>
            </a:b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93195"/>
            <a:ext cx="9110610" cy="4148168"/>
          </a:xfrm>
        </p:spPr>
        <p:txBody>
          <a:bodyPr>
            <a:normAutofit lnSpcReduction="10000"/>
          </a:bodyPr>
          <a:lstStyle/>
          <a:p>
            <a:r>
              <a:rPr lang="en-US" sz="4400" dirty="0" smtClean="0"/>
              <a:t>Machine readable</a:t>
            </a:r>
          </a:p>
          <a:p>
            <a:pPr lvl="1"/>
            <a:r>
              <a:rPr lang="en-US" sz="4000" dirty="0" smtClean="0"/>
              <a:t>Can be read aloud by computer</a:t>
            </a:r>
          </a:p>
          <a:p>
            <a:pPr lvl="1"/>
            <a:r>
              <a:rPr lang="en-US" sz="4000" dirty="0" smtClean="0"/>
              <a:t>Create an outline from headings</a:t>
            </a:r>
          </a:p>
          <a:p>
            <a:pPr lvl="1"/>
            <a:r>
              <a:rPr lang="en-US" sz="4000" dirty="0" smtClean="0"/>
              <a:t>Extract images, links, tables, </a:t>
            </a:r>
            <a:r>
              <a:rPr lang="en-US" sz="4000" dirty="0" err="1" smtClean="0"/>
              <a:t>etc</a:t>
            </a:r>
            <a:endParaRPr lang="en-US" sz="4000" dirty="0" smtClean="0"/>
          </a:p>
          <a:p>
            <a:pPr lvl="1"/>
            <a:r>
              <a:rPr lang="en-US" sz="4000" dirty="0" smtClean="0"/>
              <a:t>Extract key words for search performance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413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103290"/>
          </a:xfrm>
        </p:spPr>
        <p:txBody>
          <a:bodyPr>
            <a:normAutofit/>
          </a:bodyPr>
          <a:lstStyle/>
          <a:p>
            <a:r>
              <a:rPr lang="en-US" sz="6600" dirty="0" smtClean="0"/>
              <a:t>Styles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123" y="1918952"/>
            <a:ext cx="9213640" cy="4584879"/>
          </a:xfrm>
        </p:spPr>
        <p:txBody>
          <a:bodyPr>
            <a:normAutofit/>
          </a:bodyPr>
          <a:lstStyle/>
          <a:p>
            <a:pPr lvl="0"/>
            <a:r>
              <a:rPr lang="en-US" sz="3600" dirty="0"/>
              <a:t>use styles for quick and easy formatting</a:t>
            </a:r>
          </a:p>
          <a:p>
            <a:pPr lvl="1"/>
            <a:r>
              <a:rPr lang="en-US" sz="3200" dirty="0"/>
              <a:t>paragraph styles vs character styles</a:t>
            </a:r>
          </a:p>
          <a:p>
            <a:pPr lvl="1"/>
            <a:r>
              <a:rPr lang="en-US" sz="3200" dirty="0"/>
              <a:t>underline all hyperlinks, do not underline anything else</a:t>
            </a:r>
          </a:p>
          <a:p>
            <a:pPr lvl="1"/>
            <a:r>
              <a:rPr lang="en-US" sz="3200" dirty="0" smtClean="0"/>
              <a:t>modify </a:t>
            </a:r>
            <a:r>
              <a:rPr lang="en-US" sz="3200" dirty="0"/>
              <a:t>styles, do not modify the Normal </a:t>
            </a:r>
            <a:r>
              <a:rPr lang="en-US" sz="3200" dirty="0" smtClean="0"/>
              <a:t>style</a:t>
            </a:r>
            <a:endParaRPr lang="en-US" sz="3200" dirty="0"/>
          </a:p>
          <a:p>
            <a:endParaRPr lang="en-US" dirty="0"/>
          </a:p>
        </p:txBody>
      </p:sp>
      <p:pic>
        <p:nvPicPr>
          <p:cNvPr id="4" name="Picture 3" descr="screenshot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96" t="346" b="3747"/>
          <a:stretch/>
        </p:blipFill>
        <p:spPr>
          <a:xfrm>
            <a:off x="9648091" y="117232"/>
            <a:ext cx="2365913" cy="649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7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64654"/>
          </a:xfrm>
        </p:spPr>
        <p:txBody>
          <a:bodyPr>
            <a:normAutofit fontScale="90000"/>
          </a:bodyPr>
          <a:lstStyle/>
          <a:p>
            <a:r>
              <a:rPr lang="en-US" sz="6600" smtClean="0"/>
              <a:t>Styles 2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28801"/>
            <a:ext cx="9020458" cy="4584878"/>
          </a:xfrm>
        </p:spPr>
        <p:txBody>
          <a:bodyPr>
            <a:normAutofit/>
          </a:bodyPr>
          <a:lstStyle/>
          <a:p>
            <a:pPr lvl="0"/>
            <a:r>
              <a:rPr lang="en-US" sz="3400" dirty="0"/>
              <a:t>font size ought to be 12pt or better</a:t>
            </a:r>
          </a:p>
          <a:p>
            <a:pPr lvl="0"/>
            <a:r>
              <a:rPr lang="en-US" sz="3400" dirty="0"/>
              <a:t>be aware of color contrast</a:t>
            </a:r>
          </a:p>
          <a:p>
            <a:pPr lvl="0"/>
            <a:r>
              <a:rPr lang="en-US" sz="3400" dirty="0"/>
              <a:t>do not use the enter key for spacing  (tab)</a:t>
            </a:r>
          </a:p>
          <a:p>
            <a:pPr lvl="0"/>
            <a:r>
              <a:rPr lang="en-US" sz="3400" smtClean="0"/>
              <a:t>use </a:t>
            </a:r>
            <a:r>
              <a:rPr lang="en-US" sz="3400" dirty="0"/>
              <a:t>headers - they provide navigation points (label as heading 1, heading 2, heading 3 </a:t>
            </a:r>
            <a:r>
              <a:rPr lang="en-US" sz="3400" dirty="0" err="1"/>
              <a:t>etc</a:t>
            </a:r>
            <a:r>
              <a:rPr lang="en-US" sz="3400" dirty="0"/>
              <a:t>) like an outline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01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64654"/>
          </a:xfrm>
        </p:spPr>
        <p:txBody>
          <a:bodyPr>
            <a:normAutofit fontScale="90000"/>
          </a:bodyPr>
          <a:lstStyle/>
          <a:p>
            <a:r>
              <a:rPr lang="en-US" sz="6600" smtClean="0"/>
              <a:t>Headers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28801"/>
            <a:ext cx="4399633" cy="4584878"/>
          </a:xfrm>
        </p:spPr>
        <p:txBody>
          <a:bodyPr>
            <a:normAutofit/>
          </a:bodyPr>
          <a:lstStyle/>
          <a:p>
            <a:pPr lvl="0"/>
            <a:r>
              <a:rPr lang="en-US" sz="3400" smtClean="0"/>
              <a:t>Check your headers in Outline Mode</a:t>
            </a:r>
          </a:p>
          <a:p>
            <a:pPr lvl="0"/>
            <a:r>
              <a:rPr lang="en-US" sz="3400" smtClean="0"/>
              <a:t>View &gt; Outline </a:t>
            </a:r>
            <a:endParaRPr lang="en-US" sz="3400" dirty="0"/>
          </a:p>
          <a:p>
            <a:endParaRPr lang="en-US" dirty="0"/>
          </a:p>
        </p:txBody>
      </p:sp>
      <p:pic>
        <p:nvPicPr>
          <p:cNvPr id="4" name="Picture 3" descr="screensho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295" y="835839"/>
            <a:ext cx="6294892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5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64654"/>
          </a:xfrm>
        </p:spPr>
        <p:txBody>
          <a:bodyPr>
            <a:normAutofit fontScale="90000"/>
          </a:bodyPr>
          <a:lstStyle/>
          <a:p>
            <a:r>
              <a:rPr lang="en-US" sz="6600" smtClean="0"/>
              <a:t>Paragraph </a:t>
            </a:r>
            <a:r>
              <a:rPr lang="en-US" sz="6600"/>
              <a:t>Spacing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28801"/>
            <a:ext cx="9435657" cy="1310184"/>
          </a:xfrm>
        </p:spPr>
        <p:txBody>
          <a:bodyPr>
            <a:normAutofit/>
          </a:bodyPr>
          <a:lstStyle/>
          <a:p>
            <a:pPr lvl="0"/>
            <a:r>
              <a:rPr lang="en-US" sz="3400" smtClean="0"/>
              <a:t>Add space before|after paragraph</a:t>
            </a:r>
          </a:p>
          <a:p>
            <a:pPr lvl="0"/>
            <a:r>
              <a:rPr lang="en-US" sz="3400" smtClean="0"/>
              <a:t>Paragraph settings </a:t>
            </a:r>
            <a:endParaRPr lang="en-US" sz="3400" dirty="0"/>
          </a:p>
          <a:p>
            <a:endParaRPr lang="en-US" dirty="0"/>
          </a:p>
        </p:txBody>
      </p:sp>
      <p:pic>
        <p:nvPicPr>
          <p:cNvPr id="5" name="Picture 4" descr="screensho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3138985"/>
            <a:ext cx="5814642" cy="3566160"/>
          </a:xfrm>
          <a:prstGeom prst="rect">
            <a:avLst/>
          </a:prstGeom>
        </p:spPr>
      </p:pic>
      <p:pic>
        <p:nvPicPr>
          <p:cNvPr id="6" name="Picture 5" descr="screensho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365" y="1674254"/>
            <a:ext cx="3889133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13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64654"/>
          </a:xfrm>
        </p:spPr>
        <p:txBody>
          <a:bodyPr>
            <a:normAutofit fontScale="90000"/>
          </a:bodyPr>
          <a:lstStyle/>
          <a:p>
            <a:r>
              <a:rPr lang="en-US" sz="6600" smtClean="0"/>
              <a:t>Modify Styles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28801"/>
            <a:ext cx="9020458" cy="715107"/>
          </a:xfrm>
        </p:spPr>
        <p:txBody>
          <a:bodyPr>
            <a:normAutofit/>
          </a:bodyPr>
          <a:lstStyle/>
          <a:p>
            <a:pPr lvl="0"/>
            <a:r>
              <a:rPr lang="en-US" sz="3400" smtClean="0"/>
              <a:t>You can modify styles to fit your own ideas</a:t>
            </a:r>
            <a:endParaRPr lang="en-US" sz="3400" dirty="0"/>
          </a:p>
          <a:p>
            <a:endParaRPr lang="en-US" dirty="0"/>
          </a:p>
        </p:txBody>
      </p:sp>
      <p:pic>
        <p:nvPicPr>
          <p:cNvPr id="4" name="Picture 3" descr="screensho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06" y="2855773"/>
            <a:ext cx="4304762" cy="3631746"/>
          </a:xfrm>
          <a:prstGeom prst="rect">
            <a:avLst/>
          </a:prstGeom>
        </p:spPr>
      </p:pic>
      <p:pic>
        <p:nvPicPr>
          <p:cNvPr id="5" name="Picture 4" descr="screensho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163" y="2855773"/>
            <a:ext cx="3591134" cy="363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06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Tables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48497"/>
            <a:ext cx="8596668" cy="4392866"/>
          </a:xfrm>
        </p:spPr>
        <p:txBody>
          <a:bodyPr/>
          <a:lstStyle/>
          <a:p>
            <a:pPr lvl="0"/>
            <a:r>
              <a:rPr lang="en-US" sz="4400" dirty="0" smtClean="0"/>
              <a:t>mark </a:t>
            </a:r>
            <a:r>
              <a:rPr lang="en-US" sz="4400" dirty="0"/>
              <a:t>header rows</a:t>
            </a:r>
          </a:p>
          <a:p>
            <a:endParaRPr lang="en-US" dirty="0"/>
          </a:p>
        </p:txBody>
      </p:sp>
      <p:pic>
        <p:nvPicPr>
          <p:cNvPr id="4" name="Picture 3" descr="screensho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3" y="2588793"/>
            <a:ext cx="8596669" cy="361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88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51775"/>
          </a:xfrm>
        </p:spPr>
        <p:txBody>
          <a:bodyPr>
            <a:normAutofit fontScale="90000"/>
          </a:bodyPr>
          <a:lstStyle/>
          <a:p>
            <a:r>
              <a:rPr lang="en-US" sz="6600" smtClean="0"/>
              <a:t>Tables 2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61376"/>
            <a:ext cx="9486574" cy="218940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No merged cells</a:t>
            </a:r>
          </a:p>
          <a:p>
            <a:r>
              <a:rPr lang="en-US" sz="4000" dirty="0" smtClean="0"/>
              <a:t>Do not use table just to </a:t>
            </a:r>
            <a:r>
              <a:rPr lang="en-US" sz="4000" smtClean="0"/>
              <a:t>get columns</a:t>
            </a: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166385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51775"/>
          </a:xfrm>
        </p:spPr>
        <p:txBody>
          <a:bodyPr>
            <a:normAutofit fontScale="90000"/>
          </a:bodyPr>
          <a:lstStyle/>
          <a:p>
            <a:r>
              <a:rPr lang="en-US" sz="6600" smtClean="0"/>
              <a:t>Creating Columns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61376"/>
            <a:ext cx="9486574" cy="1584100"/>
          </a:xfrm>
        </p:spPr>
        <p:txBody>
          <a:bodyPr>
            <a:normAutofit/>
          </a:bodyPr>
          <a:lstStyle/>
          <a:p>
            <a:r>
              <a:rPr lang="en-US" sz="4000" smtClean="0"/>
              <a:t>Select your text</a:t>
            </a:r>
            <a:endParaRPr lang="en-US" sz="4000" dirty="0" smtClean="0"/>
          </a:p>
          <a:p>
            <a:r>
              <a:rPr lang="en-US" sz="4000" smtClean="0"/>
              <a:t>Page Layout &gt; Columns</a:t>
            </a:r>
            <a:endParaRPr lang="en-US" sz="4000" dirty="0" smtClean="0"/>
          </a:p>
        </p:txBody>
      </p:sp>
      <p:pic>
        <p:nvPicPr>
          <p:cNvPr id="4" name="Picture 3" descr="screensho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319" y="476518"/>
            <a:ext cx="5112898" cy="4846320"/>
          </a:xfrm>
          <a:prstGeom prst="rect">
            <a:avLst/>
          </a:prstGeom>
        </p:spPr>
      </p:pic>
      <p:pic>
        <p:nvPicPr>
          <p:cNvPr id="5" name="Picture 4" descr="screensho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19" y="3429917"/>
            <a:ext cx="7077006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22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4950734" cy="1035835"/>
          </a:xfrm>
        </p:spPr>
        <p:txBody>
          <a:bodyPr>
            <a:normAutofit fontScale="90000"/>
          </a:bodyPr>
          <a:lstStyle/>
          <a:p>
            <a:r>
              <a:rPr lang="en-US" sz="6600" dirty="0" smtClean="0"/>
              <a:t>Next Steps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48465"/>
            <a:ext cx="11080912" cy="912673"/>
          </a:xfrm>
        </p:spPr>
        <p:txBody>
          <a:bodyPr>
            <a:noAutofit/>
          </a:bodyPr>
          <a:lstStyle/>
          <a:p>
            <a:pPr lvl="0"/>
            <a:r>
              <a:rPr lang="en-US" sz="4000" dirty="0" smtClean="0"/>
              <a:t>Run </a:t>
            </a:r>
            <a:r>
              <a:rPr lang="en-US" sz="4000" dirty="0"/>
              <a:t>Word's </a:t>
            </a:r>
            <a:r>
              <a:rPr lang="en-US" sz="4000"/>
              <a:t>built-in </a:t>
            </a:r>
            <a:r>
              <a:rPr lang="en-US" sz="4000" smtClean="0"/>
              <a:t>accessibility checker</a:t>
            </a:r>
            <a:endParaRPr lang="en-US" sz="4000" dirty="0"/>
          </a:p>
        </p:txBody>
      </p:sp>
      <p:pic>
        <p:nvPicPr>
          <p:cNvPr id="6" name="Picture 5" descr="screenshot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" t="3419" r="1589" b="8591"/>
          <a:stretch/>
        </p:blipFill>
        <p:spPr>
          <a:xfrm>
            <a:off x="2878696" y="2477112"/>
            <a:ext cx="9026770" cy="482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10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4950734" cy="1035835"/>
          </a:xfrm>
        </p:spPr>
        <p:txBody>
          <a:bodyPr>
            <a:normAutofit fontScale="90000"/>
          </a:bodyPr>
          <a:lstStyle/>
          <a:p>
            <a:r>
              <a:rPr lang="en-US" sz="6600" smtClean="0"/>
              <a:t>Next Steps 2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48465"/>
            <a:ext cx="5266266" cy="4588540"/>
          </a:xfrm>
        </p:spPr>
        <p:txBody>
          <a:bodyPr>
            <a:noAutofit/>
          </a:bodyPr>
          <a:lstStyle/>
          <a:p>
            <a:pPr lvl="0"/>
            <a:r>
              <a:rPr lang="en-US" sz="4000" smtClean="0"/>
              <a:t>Fix whatever issues it finds!</a:t>
            </a:r>
            <a:endParaRPr lang="en-US" sz="4000" dirty="0"/>
          </a:p>
        </p:txBody>
      </p:sp>
      <p:pic>
        <p:nvPicPr>
          <p:cNvPr id="4" name="Picture 3" descr="screensho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791" y="117230"/>
            <a:ext cx="3012804" cy="667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46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32834"/>
          </a:xfrm>
        </p:spPr>
        <p:txBody>
          <a:bodyPr>
            <a:noAutofit/>
          </a:bodyPr>
          <a:lstStyle/>
          <a:p>
            <a:r>
              <a:rPr lang="en-US" sz="5000" smtClean="0"/>
              <a:t>Accessible 2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61376"/>
            <a:ext cx="9226520" cy="4598928"/>
          </a:xfrm>
        </p:spPr>
        <p:txBody>
          <a:bodyPr>
            <a:normAutofit lnSpcReduction="10000"/>
          </a:bodyPr>
          <a:lstStyle/>
          <a:p>
            <a:r>
              <a:rPr lang="en-US" sz="4200" dirty="0" smtClean="0"/>
              <a:t>Readable by humans with accessibility issues</a:t>
            </a:r>
          </a:p>
          <a:p>
            <a:pPr lvl="1"/>
            <a:r>
              <a:rPr lang="en-US" sz="4000" dirty="0" smtClean="0"/>
              <a:t>Be able to resize print</a:t>
            </a:r>
          </a:p>
          <a:p>
            <a:pPr lvl="1"/>
            <a:r>
              <a:rPr lang="en-US" sz="4000" dirty="0" smtClean="0"/>
              <a:t>Distinguish foreground from background</a:t>
            </a:r>
          </a:p>
          <a:p>
            <a:pPr lvl="1"/>
            <a:r>
              <a:rPr lang="en-US" sz="4000" dirty="0" smtClean="0"/>
              <a:t>Determine which information is more important than other info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0519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4950734" cy="1035835"/>
          </a:xfrm>
        </p:spPr>
        <p:txBody>
          <a:bodyPr>
            <a:normAutofit fontScale="90000"/>
          </a:bodyPr>
          <a:lstStyle/>
          <a:p>
            <a:r>
              <a:rPr lang="en-US" sz="6600" smtClean="0"/>
              <a:t>Next Steps 3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748465"/>
            <a:ext cx="6116871" cy="4588540"/>
          </a:xfrm>
        </p:spPr>
        <p:txBody>
          <a:bodyPr>
            <a:noAutofit/>
          </a:bodyPr>
          <a:lstStyle/>
          <a:p>
            <a:pPr lvl="0"/>
            <a:r>
              <a:rPr lang="en-US" sz="4000" smtClean="0"/>
              <a:t>Then create your pdf</a:t>
            </a:r>
            <a:endParaRPr lang="en-US" sz="4000" dirty="0"/>
          </a:p>
        </p:txBody>
      </p:sp>
      <p:pic>
        <p:nvPicPr>
          <p:cNvPr id="5" name="Picture 4" descr="screensho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3" y="2741259"/>
            <a:ext cx="10755555" cy="374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46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97228"/>
          </a:xfrm>
        </p:spPr>
        <p:txBody>
          <a:bodyPr>
            <a:normAutofit/>
          </a:bodyPr>
          <a:lstStyle/>
          <a:p>
            <a:r>
              <a:rPr lang="en-US" sz="4400" dirty="0" smtClean="0"/>
              <a:t>Make Accessible PDF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96981"/>
            <a:ext cx="8596668" cy="444438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Hit “Start”</a:t>
            </a:r>
          </a:p>
          <a:p>
            <a:endParaRPr lang="en-US" sz="4000" dirty="0"/>
          </a:p>
        </p:txBody>
      </p:sp>
      <p:pic>
        <p:nvPicPr>
          <p:cNvPr id="5" name="Picture 4" descr="screenshot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" t="4975" r="1227" b="-310"/>
          <a:stretch/>
        </p:blipFill>
        <p:spPr>
          <a:xfrm>
            <a:off x="3515931" y="2086378"/>
            <a:ext cx="8168536" cy="448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46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19955"/>
          </a:xfrm>
        </p:spPr>
        <p:txBody>
          <a:bodyPr>
            <a:normAutofit/>
          </a:bodyPr>
          <a:lstStyle/>
          <a:p>
            <a:r>
              <a:rPr lang="en-US" sz="4400" dirty="0" smtClean="0"/>
              <a:t>Accessible PDF continued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29555"/>
            <a:ext cx="8596668" cy="5151549"/>
          </a:xfrm>
        </p:spPr>
        <p:txBody>
          <a:bodyPr>
            <a:noAutofit/>
          </a:bodyPr>
          <a:lstStyle/>
          <a:p>
            <a:r>
              <a:rPr lang="en-US" sz="2600" dirty="0" smtClean="0"/>
              <a:t>Run through the various dialogs (When in doubt, click OK)</a:t>
            </a:r>
          </a:p>
          <a:p>
            <a:r>
              <a:rPr lang="en-US" sz="2600" dirty="0" smtClean="0"/>
              <a:t>Don’t detect form fields</a:t>
            </a:r>
          </a:p>
          <a:p>
            <a:r>
              <a:rPr lang="en-US" sz="2600" dirty="0" smtClean="0"/>
              <a:t>Enter ALT text for any images that have no alt text</a:t>
            </a:r>
          </a:p>
          <a:p>
            <a:r>
              <a:rPr lang="en-US" sz="2600" dirty="0" smtClean="0"/>
              <a:t>Under “Run Full Accessibility Check” you can unclick “Create Accessibility Report” then click “Start Checking”</a:t>
            </a:r>
          </a:p>
          <a:p>
            <a:r>
              <a:rPr lang="en-US" sz="2600" dirty="0" smtClean="0"/>
              <a:t>Under “Document Issues” Logical Reading Order and Color Contrast will always be highlighted</a:t>
            </a:r>
          </a:p>
          <a:p>
            <a:r>
              <a:rPr lang="en-US" sz="2600" dirty="0" smtClean="0"/>
              <a:t>If other items are highlighted, go back to Word doc, fix issues there, and re-create the PDF</a:t>
            </a:r>
          </a:p>
        </p:txBody>
      </p:sp>
    </p:spTree>
    <p:extLst>
      <p:ext uri="{BB962C8B-B14F-4D97-AF65-F5344CB8AC3E}">
        <p14:creationId xmlns:p14="http://schemas.microsoft.com/office/powerpoint/2010/main" val="178205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32834"/>
          </a:xfrm>
        </p:spPr>
        <p:txBody>
          <a:bodyPr>
            <a:noAutofit/>
          </a:bodyPr>
          <a:lstStyle/>
          <a:p>
            <a:r>
              <a:rPr lang="en-US" sz="5000" smtClean="0"/>
              <a:t>In other words...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61376"/>
            <a:ext cx="9226520" cy="4598928"/>
          </a:xfrm>
        </p:spPr>
        <p:txBody>
          <a:bodyPr>
            <a:normAutofit/>
          </a:bodyPr>
          <a:lstStyle/>
          <a:p>
            <a:r>
              <a:rPr lang="en-US" sz="7200" smtClean="0"/>
              <a:t> Pay attention to the STRUCTURE as well as the CONTENT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91607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Perceivable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sz="4000" dirty="0"/>
              <a:t>pictures and graphics have text equivalents</a:t>
            </a:r>
          </a:p>
          <a:p>
            <a:pPr lvl="0"/>
            <a:r>
              <a:rPr lang="en-US" sz="4000" dirty="0"/>
              <a:t>document has structure and a logical reading order</a:t>
            </a:r>
          </a:p>
          <a:p>
            <a:pPr lvl="0"/>
            <a:r>
              <a:rPr lang="en-US" sz="4000" dirty="0"/>
              <a:t>text can be distinguished from the background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1836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Operable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459865"/>
            <a:ext cx="8596668" cy="3915177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4000" dirty="0"/>
              <a:t>everything works from the keyboard / no mouse!</a:t>
            </a:r>
          </a:p>
          <a:p>
            <a:pPr lvl="0"/>
            <a:r>
              <a:rPr lang="en-US" sz="4000" dirty="0"/>
              <a:t>headings are </a:t>
            </a:r>
            <a:r>
              <a:rPr lang="en-US" sz="4000" dirty="0" smtClean="0"/>
              <a:t>logical-like an outline</a:t>
            </a:r>
            <a:endParaRPr lang="en-US" sz="4000" dirty="0"/>
          </a:p>
          <a:p>
            <a:pPr lvl="0"/>
            <a:r>
              <a:rPr lang="en-US" sz="4000" dirty="0"/>
              <a:t>links are logical</a:t>
            </a:r>
          </a:p>
          <a:p>
            <a:pPr lvl="0"/>
            <a:r>
              <a:rPr lang="en-US" sz="4000" dirty="0"/>
              <a:t>tables have clear </a:t>
            </a:r>
            <a:r>
              <a:rPr lang="en-US" sz="4000" dirty="0" smtClean="0"/>
              <a:t>headers and no merged cells</a:t>
            </a:r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42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Understandable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601532"/>
            <a:ext cx="8596668" cy="3439830"/>
          </a:xfrm>
        </p:spPr>
        <p:txBody>
          <a:bodyPr/>
          <a:lstStyle/>
          <a:p>
            <a:pPr lvl="0"/>
            <a:r>
              <a:rPr lang="en-US" sz="4200" dirty="0"/>
              <a:t>clearly written</a:t>
            </a:r>
          </a:p>
          <a:p>
            <a:pPr lvl="0"/>
            <a:r>
              <a:rPr lang="en-US" sz="4200" dirty="0"/>
              <a:t>no unexplained abbreviations</a:t>
            </a:r>
          </a:p>
          <a:p>
            <a:pPr lvl="0"/>
            <a:r>
              <a:rPr lang="en-US" sz="4200" dirty="0"/>
              <a:t>logical order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18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Robust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434107"/>
            <a:ext cx="9265156" cy="3607255"/>
          </a:xfrm>
        </p:spPr>
        <p:txBody>
          <a:bodyPr/>
          <a:lstStyle/>
          <a:p>
            <a:pPr lvl="0"/>
            <a:r>
              <a:rPr lang="en-US" sz="4200" dirty="0"/>
              <a:t>latest version of Word (</a:t>
            </a:r>
            <a:r>
              <a:rPr lang="en-US" sz="4200" dirty="0" err="1"/>
              <a:t>docx</a:t>
            </a:r>
            <a:r>
              <a:rPr lang="en-US" sz="4200" dirty="0"/>
              <a:t> vs doc)</a:t>
            </a:r>
          </a:p>
          <a:p>
            <a:pPr lvl="0"/>
            <a:r>
              <a:rPr lang="en-US" sz="4200" dirty="0"/>
              <a:t>good, clean design</a:t>
            </a:r>
          </a:p>
          <a:p>
            <a:pPr lvl="0"/>
            <a:r>
              <a:rPr lang="en-US" sz="4200" dirty="0"/>
              <a:t>no text </a:t>
            </a:r>
            <a:r>
              <a:rPr lang="en-US" sz="4200" dirty="0" smtClean="0"/>
              <a:t>boxes (if you don’t know what this means, good!)</a:t>
            </a:r>
            <a:endParaRPr lang="en-US" sz="4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42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7300" b="1" dirty="0"/>
              <a:t>Working </a:t>
            </a:r>
            <a:r>
              <a:rPr lang="en-US" sz="7300" b="1"/>
              <a:t>with </a:t>
            </a:r>
            <a:r>
              <a:rPr lang="en-US" sz="7300" b="1" smtClean="0"/>
              <a:t>Word </a:t>
            </a:r>
            <a:r>
              <a:rPr lang="en-US" b="1" dirty="0"/>
              <a:t/>
            </a:r>
            <a:br>
              <a:rPr lang="en-US" b="1" dirty="0"/>
            </a:br>
            <a:r>
              <a:rPr lang="en-US"/>
              <a:t/>
            </a:r>
            <a:br>
              <a:rPr lang="en-US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smtClean="0"/>
              <a:t>In order to create an accessible PDF, first create an accessible Word document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0185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276</TotalTime>
  <Words>726</Words>
  <Application>Microsoft Office PowerPoint</Application>
  <PresentationFormat>Widescreen</PresentationFormat>
  <Paragraphs>128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Trebuchet MS</vt:lpstr>
      <vt:lpstr>Wingdings 3</vt:lpstr>
      <vt:lpstr>Facet</vt:lpstr>
      <vt:lpstr>Creating Accessible  PDFs</vt:lpstr>
      <vt:lpstr>What do we mean by accessible? </vt:lpstr>
      <vt:lpstr>Accessible 2</vt:lpstr>
      <vt:lpstr>In other words...</vt:lpstr>
      <vt:lpstr>Perceivable</vt:lpstr>
      <vt:lpstr>Operable</vt:lpstr>
      <vt:lpstr>Understandable</vt:lpstr>
      <vt:lpstr>Robust</vt:lpstr>
      <vt:lpstr>Working with Word   </vt:lpstr>
      <vt:lpstr>Working with Word 2</vt:lpstr>
      <vt:lpstr>In General</vt:lpstr>
      <vt:lpstr>Follow Four Simple Steps:  </vt:lpstr>
      <vt:lpstr>Links</vt:lpstr>
      <vt:lpstr>Images</vt:lpstr>
      <vt:lpstr>Alt Text Guidelines</vt:lpstr>
      <vt:lpstr>Create Alt Text </vt:lpstr>
      <vt:lpstr>Create Alt Text 2 </vt:lpstr>
      <vt:lpstr>Charts</vt:lpstr>
      <vt:lpstr>Lines</vt:lpstr>
      <vt:lpstr>Styles</vt:lpstr>
      <vt:lpstr>Styles 2</vt:lpstr>
      <vt:lpstr>Headers</vt:lpstr>
      <vt:lpstr>Paragraph Spacing</vt:lpstr>
      <vt:lpstr>Modify Styles</vt:lpstr>
      <vt:lpstr>Tables</vt:lpstr>
      <vt:lpstr>Tables 2</vt:lpstr>
      <vt:lpstr>Creating Columns</vt:lpstr>
      <vt:lpstr>Next Steps</vt:lpstr>
      <vt:lpstr>Next Steps 2</vt:lpstr>
      <vt:lpstr>Next Steps 3</vt:lpstr>
      <vt:lpstr>Make Accessible PDF</vt:lpstr>
      <vt:lpstr>Accessible PDF continued</vt:lpstr>
    </vt:vector>
  </TitlesOfParts>
  <Company>Cerro Coso Community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Accessible Word Documents</dc:title>
  <dc:creator>Julianne Maikai</dc:creator>
  <cp:lastModifiedBy>Sylvia Sotomayor</cp:lastModifiedBy>
  <cp:revision>60</cp:revision>
  <dcterms:created xsi:type="dcterms:W3CDTF">2018-02-13T20:10:19Z</dcterms:created>
  <dcterms:modified xsi:type="dcterms:W3CDTF">2019-08-15T23:06:54Z</dcterms:modified>
</cp:coreProperties>
</file>